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258" r:id="rId3"/>
    <p:sldId id="257" r:id="rId4"/>
    <p:sldId id="265" r:id="rId5"/>
    <p:sldId id="259" r:id="rId6"/>
    <p:sldId id="260" r:id="rId7"/>
    <p:sldId id="261" r:id="rId8"/>
    <p:sldId id="263" r:id="rId9"/>
    <p:sldId id="264" r:id="rId10"/>
    <p:sldId id="262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625-1358-4671-AED9-32A6F26B884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4304-68B0-4FA5-8506-8183D22A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22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625-1358-4671-AED9-32A6F26B884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4304-68B0-4FA5-8506-8183D22A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32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625-1358-4671-AED9-32A6F26B884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4304-68B0-4FA5-8506-8183D22A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90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625-1358-4671-AED9-32A6F26B884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4304-68B0-4FA5-8506-8183D22A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40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625-1358-4671-AED9-32A6F26B884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4304-68B0-4FA5-8506-8183D22A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559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625-1358-4671-AED9-32A6F26B884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4304-68B0-4FA5-8506-8183D22A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96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625-1358-4671-AED9-32A6F26B884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4304-68B0-4FA5-8506-8183D22A6C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572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625-1358-4671-AED9-32A6F26B884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4304-68B0-4FA5-8506-8183D22A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34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625-1358-4671-AED9-32A6F26B884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4304-68B0-4FA5-8506-8183D22A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66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625-1358-4671-AED9-32A6F26B884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4304-68B0-4FA5-8506-8183D22A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37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4950625-1358-4671-AED9-32A6F26B884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4304-68B0-4FA5-8506-8183D22A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41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4950625-1358-4671-AED9-32A6F26B884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9304304-68B0-4FA5-8506-8183D22A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24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4139"/>
            <a:ext cx="9144000" cy="124547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учреждения города Нижневартовска детский сад № 41 «Росинка»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96814"/>
            <a:ext cx="9144000" cy="4004441"/>
          </a:xfrm>
        </p:spPr>
        <p:txBody>
          <a:bodyPr>
            <a:normAutofit/>
          </a:bodyPr>
          <a:lstStyle/>
          <a:p>
            <a:r>
              <a:rPr lang="ru-RU" sz="3500" b="1">
                <a:solidFill>
                  <a:srgbClr val="C00000"/>
                </a:solidFill>
              </a:rPr>
              <a:t>Комплекс </a:t>
            </a:r>
            <a:r>
              <a:rPr lang="ru-RU" sz="3500" b="1" smtClean="0">
                <a:solidFill>
                  <a:srgbClr val="C00000"/>
                </a:solidFill>
              </a:rPr>
              <a:t>упражнений по </a:t>
            </a:r>
            <a:r>
              <a:rPr lang="ru-RU" sz="3500" b="1" dirty="0">
                <a:solidFill>
                  <a:srgbClr val="C00000"/>
                </a:solidFill>
              </a:rPr>
              <a:t>формированию у детей с тяжелыми нарушениями речи  речемыслительной деятельности и культуры устной </a:t>
            </a:r>
            <a:r>
              <a:rPr lang="ru-RU" sz="3500" b="1" dirty="0" smtClean="0">
                <a:solidFill>
                  <a:srgbClr val="C00000"/>
                </a:solidFill>
              </a:rPr>
              <a:t>речи</a:t>
            </a:r>
            <a:r>
              <a:rPr lang="ru-RU" sz="3500" dirty="0" smtClean="0">
                <a:solidFill>
                  <a:srgbClr val="C00000"/>
                </a:solidFill>
              </a:rPr>
              <a:t> </a:t>
            </a:r>
            <a:r>
              <a:rPr lang="ru-RU" sz="3500" b="1" dirty="0">
                <a:solidFill>
                  <a:srgbClr val="C00000"/>
                </a:solidFill>
              </a:rPr>
              <a:t> </a:t>
            </a:r>
            <a:endParaRPr lang="ru-RU" sz="3500" dirty="0">
              <a:solidFill>
                <a:srgbClr val="C00000"/>
              </a:solidFill>
            </a:endParaRPr>
          </a:p>
          <a:p>
            <a:pPr algn="r"/>
            <a:endParaRPr lang="ru-RU" dirty="0" smtClean="0"/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 </a:t>
            </a:r>
          </a:p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Носаева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Сергеевна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4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655"/>
            <a:ext cx="10922876" cy="127700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формирование творческого мышления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56.userapi.com/c858224/v858224593/ef981/EIDb_L5Rc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779" y="1763220"/>
            <a:ext cx="3288999" cy="438533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.userapi.com/c855432/v855432593/16beaa/iEuvOA5UE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4509" y="1799788"/>
            <a:ext cx="3261573" cy="434876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sun9-58.userapi.com/c857528/v857528593/eebee/BCbOobIF9G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703" y="1799788"/>
            <a:ext cx="3168869" cy="43487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945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5" t="23986" r="9806" b="13007"/>
          <a:stretch/>
        </p:blipFill>
        <p:spPr bwMode="auto">
          <a:xfrm>
            <a:off x="1033154" y="356259"/>
            <a:ext cx="9832769" cy="614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974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10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3466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Дети с тяжелыми нарушениями речи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488" y="1308538"/>
            <a:ext cx="4482005" cy="1131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грубые нарушения со стороны ЦНС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530866" y="1534601"/>
            <a:ext cx="4033345" cy="701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зрелостью ЦНС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838700" y="920375"/>
            <a:ext cx="457200" cy="452165"/>
          </a:xfrm>
          <a:prstGeom prst="straightConnector1">
            <a:avLst/>
          </a:prstGeom>
          <a:ln w="28575">
            <a:solidFill>
              <a:srgbClr val="F43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66288" y="938485"/>
            <a:ext cx="1010964" cy="582601"/>
          </a:xfrm>
          <a:prstGeom prst="straightConnector1">
            <a:avLst/>
          </a:prstGeom>
          <a:ln w="28575">
            <a:solidFill>
              <a:srgbClr val="F43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908488" y="2657450"/>
            <a:ext cx="10515600" cy="574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Коррекционное воздействие</a:t>
            </a:r>
            <a:endParaRPr lang="ru-RU" sz="40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134180" y="2073473"/>
            <a:ext cx="645072" cy="547386"/>
          </a:xfrm>
          <a:prstGeom prst="straightConnector1">
            <a:avLst/>
          </a:prstGeom>
          <a:ln w="28575">
            <a:solidFill>
              <a:srgbClr val="F43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604767" y="2052053"/>
            <a:ext cx="646386" cy="587102"/>
          </a:xfrm>
          <a:prstGeom prst="straightConnector1">
            <a:avLst/>
          </a:prstGeom>
          <a:ln w="28575">
            <a:solidFill>
              <a:srgbClr val="F43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бъект 2"/>
          <p:cNvSpPr txBox="1">
            <a:spLocks/>
          </p:cNvSpPr>
          <p:nvPr/>
        </p:nvSpPr>
        <p:spPr>
          <a:xfrm>
            <a:off x="838200" y="3594538"/>
            <a:ext cx="5060730" cy="2869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адаптация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-состояние здоровья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-возраст в котором малыш поступает в ДОУ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сфорсированность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ребенка общения с окружающим миром и предметно-игровой деятельности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37738" y="4295496"/>
            <a:ext cx="5502165" cy="1313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ребенка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-логопедическая работа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-медикаментозное лечение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744107" y="3268551"/>
            <a:ext cx="646386" cy="587102"/>
          </a:xfrm>
          <a:prstGeom prst="straightConnector1">
            <a:avLst/>
          </a:prstGeom>
          <a:ln w="28575">
            <a:solidFill>
              <a:srgbClr val="F43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82813" y="3319275"/>
            <a:ext cx="848053" cy="604790"/>
          </a:xfrm>
          <a:prstGeom prst="straightConnector1">
            <a:avLst/>
          </a:prstGeom>
          <a:ln w="28575">
            <a:solidFill>
              <a:srgbClr val="F43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06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s/109703/00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17" r="11520" b="6143"/>
          <a:stretch/>
        </p:blipFill>
        <p:spPr bwMode="auto">
          <a:xfrm>
            <a:off x="3352800" y="1447800"/>
            <a:ext cx="5486400" cy="396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900igr.net/up/datas/109703/00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17" r="11520" b="6143"/>
          <a:stretch/>
        </p:blipFill>
        <p:spPr bwMode="auto">
          <a:xfrm>
            <a:off x="2112580" y="677917"/>
            <a:ext cx="8844454" cy="5659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569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141/164033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493" y="370066"/>
            <a:ext cx="8583283" cy="6113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46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8265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091" y="1652860"/>
            <a:ext cx="2110609" cy="737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Овал 3"/>
          <p:cNvSpPr/>
          <p:nvPr/>
        </p:nvSpPr>
        <p:spPr>
          <a:xfrm>
            <a:off x="3090041" y="365125"/>
            <a:ext cx="7772400" cy="1034858"/>
          </a:xfrm>
          <a:prstGeom prst="ellipse">
            <a:avLst/>
          </a:prstGeom>
          <a:solidFill>
            <a:srgbClr val="F43C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Формирование произвольности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1609395" y="2312331"/>
            <a:ext cx="10214743" cy="1587392"/>
          </a:xfrm>
          <a:prstGeom prst="leftArrow">
            <a:avLst/>
          </a:prstGeom>
          <a:noFill/>
          <a:ln w="28575">
            <a:solidFill>
              <a:srgbClr val="F43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tx1"/>
                </a:solidFill>
              </a:rPr>
              <a:t>Формирование произвольности поведения и деятельности в целом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1048406" y="4096107"/>
            <a:ext cx="10775732" cy="2569779"/>
          </a:xfrm>
          <a:prstGeom prst="leftArrow">
            <a:avLst/>
          </a:prstGeom>
          <a:noFill/>
          <a:ln w="28575">
            <a:solidFill>
              <a:srgbClr val="F43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tx1"/>
                </a:solidFill>
              </a:rPr>
              <a:t>Формирование речемыслительной деятельности, т.е. развитии и совершенствовании развернутого, связного учебного высказывания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0924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60682" y="756745"/>
            <a:ext cx="5404946" cy="1652260"/>
          </a:xfrm>
          <a:prstGeom prst="ellipse">
            <a:avLst/>
          </a:prstGeom>
          <a:solidFill>
            <a:srgbClr val="F43C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Формирование культуры устной речи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68868" y="3736427"/>
            <a:ext cx="5596760" cy="1702675"/>
          </a:xfrm>
          <a:prstGeom prst="ellipse">
            <a:avLst/>
          </a:prstGeom>
          <a:solidFill>
            <a:srgbClr val="F43C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Формирование творческого мышления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6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59.userapi.com/c855532/v855532593/16bb21/iOpJI1RlNs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44" t="25993" r="23105" b="23375"/>
          <a:stretch/>
        </p:blipFill>
        <p:spPr bwMode="auto">
          <a:xfrm>
            <a:off x="838199" y="2920644"/>
            <a:ext cx="4395953" cy="357474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s://sun9-6.userapi.com/c854228/v854228593/16eff9/Itu8ulHfIc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058" r="7136" b="22571"/>
          <a:stretch/>
        </p:blipFill>
        <p:spPr bwMode="auto">
          <a:xfrm>
            <a:off x="6739264" y="3657600"/>
            <a:ext cx="4107412" cy="283779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1820" y="1431457"/>
            <a:ext cx="5324856" cy="200863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90599" y="394139"/>
            <a:ext cx="10954407" cy="972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устной речи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1565" y="1678411"/>
            <a:ext cx="4974021" cy="93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гибкости артикуляционного аппарата с движениями кистей рук.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3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90599" y="242242"/>
            <a:ext cx="10954407" cy="73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устной речи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24381" y="1402640"/>
            <a:ext cx="3382184" cy="93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выразительных средств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sun9-18.userapi.com/c858028/v858028593/f1b7e/HULsXIx0uBQ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63" t="12532" b="20253"/>
          <a:stretch/>
        </p:blipFill>
        <p:spPr bwMode="auto">
          <a:xfrm>
            <a:off x="672187" y="3308281"/>
            <a:ext cx="2819400" cy="33718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540604" y="951107"/>
            <a:ext cx="3901966" cy="540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дыхания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4127" y="1366346"/>
            <a:ext cx="2991825" cy="199597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Рисунок 12" descr="https://sun9-17.userapi.com/c854224/v854224593/166d5b/rUaKW0PJ8CQ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04" t="13348" r="18079" b="13983"/>
          <a:stretch/>
        </p:blipFill>
        <p:spPr bwMode="auto">
          <a:xfrm>
            <a:off x="4180541" y="2514312"/>
            <a:ext cx="2434932" cy="281443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https://sun9-58.userapi.com/c858236/v858236593/efd15/iU0ZOo9y5dA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8" t="22871" r="15110" b="16346"/>
          <a:stretch/>
        </p:blipFill>
        <p:spPr bwMode="auto">
          <a:xfrm>
            <a:off x="7200846" y="3493205"/>
            <a:ext cx="2543175" cy="28098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771" y="1488848"/>
            <a:ext cx="1749322" cy="16169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409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90599" y="436179"/>
            <a:ext cx="10954407" cy="93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устной речи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24380" y="1402640"/>
            <a:ext cx="5134019" cy="93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интонационной выразительности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4853" y="1477931"/>
            <a:ext cx="4193630" cy="93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речевого голоса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837" y="2889082"/>
            <a:ext cx="2181080" cy="29616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853" y="2889082"/>
            <a:ext cx="2421369" cy="29616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7801" y="2889082"/>
            <a:ext cx="1935219" cy="296159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6" name="Рисунок 15" descr="https://sun9-38.userapi.com/c857720/v857720593/ef1a4/l1Yc6l57UEw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42" r="50565" b="12268"/>
          <a:stretch/>
        </p:blipFill>
        <p:spPr bwMode="auto">
          <a:xfrm>
            <a:off x="9072599" y="2664372"/>
            <a:ext cx="2656946" cy="318630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630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</TotalTime>
  <Words>145</Words>
  <Application>Microsoft Office PowerPoint</Application>
  <PresentationFormat>Произвольный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Parcel</vt:lpstr>
      <vt:lpstr>Муниципальное автономное дошкольное образовательное учреждения города Нижневартовска детский сад № 41 «Росинка»</vt:lpstr>
      <vt:lpstr>Дети с тяжелыми нарушениями речи</vt:lpstr>
      <vt:lpstr>Слайд 3</vt:lpstr>
      <vt:lpstr>Слайд 4</vt:lpstr>
      <vt:lpstr>Цель: </vt:lpstr>
      <vt:lpstr>Слайд 6</vt:lpstr>
      <vt:lpstr>Слайд 7</vt:lpstr>
      <vt:lpstr>Слайд 8</vt:lpstr>
      <vt:lpstr>Слайд 9</vt:lpstr>
      <vt:lpstr>II часть  Упражнения на формирование творческого мышления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Орими Сургут</dc:creator>
  <cp:lastModifiedBy>PC</cp:lastModifiedBy>
  <cp:revision>26</cp:revision>
  <dcterms:created xsi:type="dcterms:W3CDTF">2019-11-17T07:21:11Z</dcterms:created>
  <dcterms:modified xsi:type="dcterms:W3CDTF">2019-11-18T13:54:59Z</dcterms:modified>
</cp:coreProperties>
</file>